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44"/>
  </p:notesMasterIdLst>
  <p:sldIdLst>
    <p:sldId id="256" r:id="rId2"/>
    <p:sldId id="257" r:id="rId3"/>
    <p:sldId id="286" r:id="rId4"/>
    <p:sldId id="259" r:id="rId5"/>
    <p:sldId id="281" r:id="rId6"/>
    <p:sldId id="282" r:id="rId7"/>
    <p:sldId id="283" r:id="rId8"/>
    <p:sldId id="284" r:id="rId9"/>
    <p:sldId id="285" r:id="rId10"/>
    <p:sldId id="287" r:id="rId11"/>
    <p:sldId id="288" r:id="rId12"/>
    <p:sldId id="289" r:id="rId13"/>
    <p:sldId id="261" r:id="rId14"/>
    <p:sldId id="293" r:id="rId15"/>
    <p:sldId id="263" r:id="rId16"/>
    <p:sldId id="264" r:id="rId17"/>
    <p:sldId id="260" r:id="rId18"/>
    <p:sldId id="266" r:id="rId19"/>
    <p:sldId id="265" r:id="rId20"/>
    <p:sldId id="303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301" r:id="rId31"/>
    <p:sldId id="276" r:id="rId32"/>
    <p:sldId id="278" r:id="rId33"/>
    <p:sldId id="302" r:id="rId34"/>
    <p:sldId id="277" r:id="rId35"/>
    <p:sldId id="279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6501E-9AA0-4A94-968B-4BECB7454C08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D9EA-736A-4CAF-A9F7-EAB7290E33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21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402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78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23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19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084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082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921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4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18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495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9754935-05E9-4EE5-976E-A8F4BB200977}" type="datetimeFigureOut">
              <a:rPr lang="en-IN" smtClean="0"/>
              <a:t>22-10-2021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36733B6-444D-45F6-B445-237E5E5FE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39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nollama.co.uk/anatomy-of-a-skype-hac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what-to-do-after-youve-been-hacked-f9278ce9f761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psecsystems.com/exploring-vulnerabilities-in-network-security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snoop.com/cybersecurity-vs-ethical-hackin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ookingpotandtwistedtales.com/2017/11/19/just-a-questio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skNetsec/comments/8a07lu/job_roles_within_the_cyber_security_field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turehighered.com/higher-ed/where-is-everybody-social-media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C0C9F-E2F3-45AF-AAA4-1340383E7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Cyber-sec intro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D74D4-2B66-49DA-8AA6-E69BD2A7D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Mohamed Rahman Shareff 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3538F51-98F0-445A-B13B-D4B3237CAEB5}"/>
              </a:ext>
            </a:extLst>
          </p:cNvPr>
          <p:cNvSpPr txBox="1">
            <a:spLocks/>
          </p:cNvSpPr>
          <p:nvPr/>
        </p:nvSpPr>
        <p:spPr>
          <a:xfrm>
            <a:off x="1088136" y="4742214"/>
            <a:ext cx="7891272" cy="106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b="1" dirty="0"/>
              <a:t>B.Sc. (Hons.) Cloud Comp &amp; Big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53A658-EB4D-480C-AA57-FEDDFF8C4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99725" y="1432223"/>
            <a:ext cx="1340715" cy="83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84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CDA4-FE5B-4426-A7B2-271776035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Hacks!!!! – SOCIAL ENGINEERING……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52B422-BC0A-4E07-B1D8-B98AA49A8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2120900"/>
            <a:ext cx="10058400" cy="4051300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JOBS</a:t>
            </a:r>
          </a:p>
          <a:p>
            <a:r>
              <a:rPr lang="en-GB" dirty="0"/>
              <a:t>FRIENDS</a:t>
            </a:r>
          </a:p>
          <a:p>
            <a:r>
              <a:rPr lang="en-GB" dirty="0"/>
              <a:t>SOCIAL MEDIA’S</a:t>
            </a:r>
          </a:p>
          <a:p>
            <a:r>
              <a:rPr lang="en-GB" dirty="0"/>
              <a:t>PERSONAL BEHAVIOUR</a:t>
            </a:r>
          </a:p>
          <a:p>
            <a:r>
              <a:rPr lang="en-GB" dirty="0"/>
              <a:t>PSYCOLOGICAL MINDSET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903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30717E8-1AE6-4DDB-A528-5B5E74A51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585" y="1461540"/>
            <a:ext cx="2893325" cy="3934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7FA8B-FAF3-4203-B4A8-A815A73BC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9" y="1461540"/>
            <a:ext cx="2893325" cy="3934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3D21A-A6E7-4B1A-9715-B2C5F88F9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73" y="0"/>
            <a:ext cx="345665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8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FB80-E075-4A72-9537-BD8AEE8B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3B98B-EC1D-4E1B-A21A-1BA71EE41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283788" cy="4050792"/>
          </a:xfrm>
        </p:spPr>
        <p:txBody>
          <a:bodyPr/>
          <a:lstStyle/>
          <a:p>
            <a:r>
              <a:rPr lang="en-GB" dirty="0"/>
              <a:t>WHY YOU GET HACK!</a:t>
            </a:r>
          </a:p>
          <a:p>
            <a:r>
              <a:rPr lang="en-IN" dirty="0"/>
              <a:t>SKILLS NEEDED</a:t>
            </a:r>
          </a:p>
          <a:p>
            <a:r>
              <a:rPr lang="en-IN" dirty="0"/>
              <a:t>HACKED</a:t>
            </a:r>
          </a:p>
          <a:p>
            <a:r>
              <a:rPr lang="en-IN" dirty="0"/>
              <a:t>HACKING</a:t>
            </a:r>
          </a:p>
          <a:p>
            <a:r>
              <a:rPr lang="en-IN" dirty="0"/>
              <a:t>HACKER</a:t>
            </a:r>
          </a:p>
          <a:p>
            <a:r>
              <a:rPr lang="en-IN" dirty="0"/>
              <a:t>CYBER SECURITY</a:t>
            </a:r>
          </a:p>
          <a:p>
            <a:r>
              <a:rPr lang="en-IN" dirty="0"/>
              <a:t>TERMINOLOGIES</a:t>
            </a:r>
          </a:p>
          <a:p>
            <a:r>
              <a:rPr lang="en-IN" dirty="0"/>
              <a:t>CYBER SEC FIELDS</a:t>
            </a:r>
          </a:p>
          <a:p>
            <a:r>
              <a:rPr lang="en-IN" dirty="0"/>
              <a:t>FORENSICS</a:t>
            </a:r>
          </a:p>
          <a:p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7B9507-7D18-4326-A580-86C386EAB456}"/>
              </a:ext>
            </a:extLst>
          </p:cNvPr>
          <p:cNvSpPr txBox="1">
            <a:spLocks/>
          </p:cNvSpPr>
          <p:nvPr/>
        </p:nvSpPr>
        <p:spPr>
          <a:xfrm>
            <a:off x="7838364" y="2093976"/>
            <a:ext cx="328378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PENETRATION TESTING</a:t>
            </a:r>
          </a:p>
          <a:p>
            <a:r>
              <a:rPr lang="en-IN" dirty="0"/>
              <a:t>IOT  SEC</a:t>
            </a:r>
          </a:p>
          <a:p>
            <a:r>
              <a:rPr lang="en-IN" dirty="0"/>
              <a:t>CLOUD SECURITY</a:t>
            </a:r>
          </a:p>
          <a:p>
            <a:r>
              <a:rPr lang="en-IN" dirty="0"/>
              <a:t>CRACKED APPS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790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3B626-8F70-4F32-8785-1266F37F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you hack buddy???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33A11-B9C7-419D-AA62-29C63D31C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Just for fun</a:t>
            </a:r>
          </a:p>
          <a:p>
            <a:r>
              <a:rPr lang="en-GB" dirty="0"/>
              <a:t>Black mail</a:t>
            </a:r>
          </a:p>
          <a:p>
            <a:r>
              <a:rPr lang="en-GB" dirty="0"/>
              <a:t>Show off</a:t>
            </a:r>
          </a:p>
          <a:p>
            <a:r>
              <a:rPr lang="en-GB" dirty="0"/>
              <a:t>Steal important Info</a:t>
            </a:r>
          </a:p>
          <a:p>
            <a:r>
              <a:rPr lang="en-GB" dirty="0"/>
              <a:t>Damaging the system</a:t>
            </a:r>
          </a:p>
          <a:p>
            <a:r>
              <a:rPr lang="en-GB" dirty="0"/>
              <a:t>Break Privacy</a:t>
            </a:r>
          </a:p>
          <a:p>
            <a:r>
              <a:rPr lang="en-GB" dirty="0"/>
              <a:t>Money </a:t>
            </a:r>
          </a:p>
          <a:p>
            <a:r>
              <a:rPr lang="en-IN" dirty="0"/>
              <a:t>System testing</a:t>
            </a:r>
          </a:p>
          <a:p>
            <a:r>
              <a:rPr lang="en-IN" dirty="0"/>
              <a:t>To break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60F35-37F2-45CD-9050-B2DBEACBB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06371" y="2314115"/>
            <a:ext cx="5115781" cy="3665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7268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E23FE-4769-4DAB-9734-5E44F851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4632"/>
            <a:ext cx="10058400" cy="1609344"/>
          </a:xfrm>
        </p:spPr>
        <p:txBody>
          <a:bodyPr/>
          <a:lstStyle/>
          <a:p>
            <a:pPr algn="ctr"/>
            <a:r>
              <a:rPr lang="en-GB" dirty="0"/>
              <a:t>Types of Hackers</a:t>
            </a:r>
            <a:endParaRPr lang="en-IN" dirty="0"/>
          </a:p>
        </p:txBody>
      </p:sp>
      <p:pic>
        <p:nvPicPr>
          <p:cNvPr id="2052" name="Picture 4" descr="What are ethical hackers, and why do we need them? | Synopsys">
            <a:extLst>
              <a:ext uri="{FF2B5EF4-FFF2-40B4-BE49-F238E27FC236}">
                <a16:creationId xmlns:a16="http://schemas.microsoft.com/office/drawing/2014/main" id="{EC5D8EB8-EB9D-4F76-A5FB-873AD02B0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231" y="2345699"/>
            <a:ext cx="7055537" cy="24183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6365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21CE-6DA4-4FBD-842B-BFA3ACBE1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needed??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9EE57-B462-4587-82E0-9FBD91484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 computer skill</a:t>
            </a:r>
          </a:p>
          <a:p>
            <a:r>
              <a:rPr lang="en-IN" dirty="0"/>
              <a:t>Networking Skill</a:t>
            </a:r>
          </a:p>
          <a:p>
            <a:r>
              <a:rPr lang="en-IN" dirty="0"/>
              <a:t>Linux Skill</a:t>
            </a:r>
          </a:p>
          <a:p>
            <a:r>
              <a:rPr lang="en-IN" dirty="0"/>
              <a:t>Programming Skills</a:t>
            </a:r>
          </a:p>
          <a:p>
            <a:r>
              <a:rPr lang="en-IN" dirty="0"/>
              <a:t>Basic Hardware Skills</a:t>
            </a:r>
          </a:p>
          <a:p>
            <a:r>
              <a:rPr lang="en-IN" dirty="0"/>
              <a:t>Cryptography</a:t>
            </a:r>
          </a:p>
          <a:p>
            <a:r>
              <a:rPr lang="en-IN" dirty="0"/>
              <a:t>Reverse Engineering</a:t>
            </a:r>
          </a:p>
          <a:p>
            <a:r>
              <a:rPr lang="en-IN" dirty="0"/>
              <a:t>Database Skills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E4B88-57F9-48A1-956E-9FEB2CEB3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83" y="685800"/>
            <a:ext cx="5595169" cy="5851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948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20E4-19D0-41AF-BCC4-2716745F7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Hacker 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7B1C2-3861-4328-8008-913AAED5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dirty="0"/>
              <a:t>The term hacker was born in the sixties (60’s) in the MIT Community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It refers to the people who prefer to understand how a  system works rather than just using it.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These people are </a:t>
            </a:r>
            <a:r>
              <a:rPr lang="en-GB" dirty="0">
                <a:solidFill>
                  <a:srgbClr val="FF0000"/>
                </a:solidFill>
              </a:rPr>
              <a:t>curious</a:t>
            </a:r>
            <a:r>
              <a:rPr lang="en-GB" dirty="0"/>
              <a:t>, highly </a:t>
            </a:r>
            <a:r>
              <a:rPr lang="en-GB" dirty="0">
                <a:solidFill>
                  <a:srgbClr val="FF0000"/>
                </a:solidFill>
              </a:rPr>
              <a:t>intelligent</a:t>
            </a:r>
            <a:r>
              <a:rPr lang="en-GB" dirty="0"/>
              <a:t> and strongly </a:t>
            </a:r>
            <a:r>
              <a:rPr lang="en-GB" dirty="0">
                <a:solidFill>
                  <a:srgbClr val="FF0000"/>
                </a:solidFill>
              </a:rPr>
              <a:t>motivated</a:t>
            </a:r>
            <a:r>
              <a:rPr lang="en-GB" dirty="0"/>
              <a:t> to pursue knowledge.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Being a hacker means being pushed by curiosity and having a hunger for knowledge. Hackers explore and improve their skills daily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151526-D109-41B6-9CFA-321CDAEEA8B9}"/>
              </a:ext>
            </a:extLst>
          </p:cNvPr>
          <p:cNvSpPr txBox="1">
            <a:spLocks/>
          </p:cNvSpPr>
          <p:nvPr/>
        </p:nvSpPr>
        <p:spPr>
          <a:xfrm>
            <a:off x="7541162" y="6373368"/>
            <a:ext cx="3868367" cy="34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1600" dirty="0"/>
              <a:t>INE : Penetration Testing Student (eJPT)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78928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1315-E8F8-4716-AF4D-00F33D48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Hacking?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0387F-9448-4AD9-A9B9-7F4F4F2F3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5494725" cy="3760777"/>
          </a:xfrm>
        </p:spPr>
        <p:txBody>
          <a:bodyPr>
            <a:normAutofit/>
          </a:bodyPr>
          <a:lstStyle/>
          <a:p>
            <a:pPr algn="just"/>
            <a:r>
              <a:rPr lang="en-GB" sz="3200" dirty="0"/>
              <a:t>Hacking is identifying the vulnerabilities (Weakness) from the </a:t>
            </a:r>
            <a:r>
              <a:rPr lang="en-GB" sz="3200" b="1" dirty="0">
                <a:solidFill>
                  <a:srgbClr val="FF0000"/>
                </a:solidFill>
              </a:rPr>
              <a:t>system</a:t>
            </a:r>
            <a:r>
              <a:rPr lang="en-GB" sz="3200" dirty="0"/>
              <a:t> or the </a:t>
            </a:r>
            <a:r>
              <a:rPr lang="en-GB" sz="3200" b="1" dirty="0">
                <a:solidFill>
                  <a:srgbClr val="FF0000"/>
                </a:solidFill>
              </a:rPr>
              <a:t>network</a:t>
            </a:r>
            <a:r>
              <a:rPr lang="en-GB" sz="3200" dirty="0"/>
              <a:t> and exploiting the weakness to gain the access</a:t>
            </a:r>
            <a:endParaRPr lang="en-IN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B1E1A-AB41-400B-987B-324A911C2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91513" y="2093976"/>
            <a:ext cx="4030639" cy="4010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4923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4043-6AD3-4DF9-B012-8D05EDB7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DIFFERENCE BETWEEN hacking &amp; CYBER Security</a:t>
            </a:r>
            <a:endParaRPr lang="en-IN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0C97D-8182-4479-880B-68241FA5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91388" y="2975117"/>
            <a:ext cx="4609224" cy="24582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229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A231-D6EF-4B13-AB79-3AFBD49D9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4416552" cy="1609344"/>
          </a:xfrm>
        </p:spPr>
        <p:txBody>
          <a:bodyPr/>
          <a:lstStyle/>
          <a:p>
            <a:r>
              <a:rPr lang="en-GB" dirty="0"/>
              <a:t>Cyber security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FE40C-BE33-4449-8664-AD4E30710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76" y="2093976"/>
            <a:ext cx="4894224" cy="4050792"/>
          </a:xfrm>
        </p:spPr>
        <p:txBody>
          <a:bodyPr>
            <a:normAutofit/>
          </a:bodyPr>
          <a:lstStyle/>
          <a:p>
            <a:pPr algn="just"/>
            <a:r>
              <a:rPr lang="en-GB" sz="2400" b="0" i="0" dirty="0">
                <a:solidFill>
                  <a:srgbClr val="00B0F0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Cyber Security </a:t>
            </a:r>
            <a:r>
              <a:rPr lang="en-GB" sz="2400" b="0" i="0" dirty="0">
                <a:solidFill>
                  <a:srgbClr val="21252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is a combination of different </a:t>
            </a:r>
            <a:r>
              <a:rPr lang="en-GB" sz="2400" b="0" i="0" u="none" strike="noStrike" dirty="0">
                <a:solidFill>
                  <a:schemeClr val="bg2">
                    <a:lumMod val="10000"/>
                  </a:schemeClr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skills</a:t>
            </a:r>
            <a:r>
              <a:rPr lang="en-GB" sz="2400" b="0" i="0" dirty="0">
                <a:solidFill>
                  <a:srgbClr val="21252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 and tools, which combines together to provide the best security environment to users.</a:t>
            </a:r>
            <a:endParaRPr lang="en-IN" sz="280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D9EAC0-F116-4B65-8945-D9702EE19180}"/>
              </a:ext>
            </a:extLst>
          </p:cNvPr>
          <p:cNvSpPr txBox="1">
            <a:spLocks/>
          </p:cNvSpPr>
          <p:nvPr/>
        </p:nvSpPr>
        <p:spPr>
          <a:xfrm>
            <a:off x="6705600" y="484632"/>
            <a:ext cx="441655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Ethical HACKING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C3C52D-4F49-4C0E-B85D-1D9EC6A7B4F4}"/>
              </a:ext>
            </a:extLst>
          </p:cNvPr>
          <p:cNvSpPr txBox="1">
            <a:spLocks/>
          </p:cNvSpPr>
          <p:nvPr/>
        </p:nvSpPr>
        <p:spPr>
          <a:xfrm>
            <a:off x="6466764" y="2093976"/>
            <a:ext cx="4894224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400" b="0" i="0" u="none" strike="noStrike" dirty="0">
                <a:solidFill>
                  <a:srgbClr val="007BFF"/>
                </a:solidFill>
                <a:effectLst/>
              </a:rPr>
              <a:t>Ethical Hacking </a:t>
            </a:r>
            <a:r>
              <a:rPr lang="en-GB" sz="2400" b="0" i="0" dirty="0">
                <a:solidFill>
                  <a:srgbClr val="212529"/>
                </a:solidFill>
                <a:effectLst/>
              </a:rPr>
              <a:t>is part of Cyber Security, which mainly deals with finding vulnerabilities in a system and solving them before any malicious or black-hat hacker exploits them.</a:t>
            </a:r>
            <a:endParaRPr lang="en-IN" sz="3200" dirty="0">
              <a:solidFill>
                <a:schemeClr val="bg2">
                  <a:lumMod val="1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2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A16C-2072-4E70-B9AB-E447CDC6B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822" y="2624328"/>
            <a:ext cx="2874355" cy="1609344"/>
          </a:xfrm>
        </p:spPr>
        <p:txBody>
          <a:bodyPr/>
          <a:lstStyle/>
          <a:p>
            <a:r>
              <a:rPr lang="en-GB" dirty="0"/>
              <a:t>Security ?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ED6D4-1918-40BD-A896-820FE9F46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88447" y="3002099"/>
            <a:ext cx="2375777" cy="19604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1DEE1D-0334-4431-B01F-1A02749B7C45}"/>
              </a:ext>
            </a:extLst>
          </p:cNvPr>
          <p:cNvSpPr txBox="1">
            <a:spLocks/>
          </p:cNvSpPr>
          <p:nvPr/>
        </p:nvSpPr>
        <p:spPr>
          <a:xfrm rot="1170818">
            <a:off x="8634364" y="1763450"/>
            <a:ext cx="2649606" cy="100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B050"/>
                </a:solidFill>
              </a:rPr>
              <a:t>CLOUD SEC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193FA3A-05E0-4CA7-A0B4-4DF9BD1937C4}"/>
              </a:ext>
            </a:extLst>
          </p:cNvPr>
          <p:cNvSpPr txBox="1">
            <a:spLocks/>
          </p:cNvSpPr>
          <p:nvPr/>
        </p:nvSpPr>
        <p:spPr>
          <a:xfrm rot="19789138">
            <a:off x="158460" y="637807"/>
            <a:ext cx="2752239" cy="100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/>
                </a:solidFill>
              </a:rPr>
              <a:t>SOCIAL MEDIA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BC5801-4B6D-4ADB-8C55-7CCCF9942A32}"/>
              </a:ext>
            </a:extLst>
          </p:cNvPr>
          <p:cNvSpPr txBox="1">
            <a:spLocks/>
          </p:cNvSpPr>
          <p:nvPr/>
        </p:nvSpPr>
        <p:spPr>
          <a:xfrm rot="502387">
            <a:off x="462008" y="2764977"/>
            <a:ext cx="1224493" cy="1078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rgbClr val="FF0000"/>
                </a:solidFill>
              </a:rPr>
              <a:t>iot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E8457C4-587A-4886-98DF-CBF1E805582C}"/>
              </a:ext>
            </a:extLst>
          </p:cNvPr>
          <p:cNvSpPr txBox="1">
            <a:spLocks/>
          </p:cNvSpPr>
          <p:nvPr/>
        </p:nvSpPr>
        <p:spPr>
          <a:xfrm rot="1827196">
            <a:off x="157218" y="5276708"/>
            <a:ext cx="2752239" cy="100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B0F0"/>
                </a:solidFill>
              </a:rPr>
              <a:t>application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9B2AF2B-669B-4257-85F0-BFF5AEC733D6}"/>
              </a:ext>
            </a:extLst>
          </p:cNvPr>
          <p:cNvSpPr txBox="1">
            <a:spLocks/>
          </p:cNvSpPr>
          <p:nvPr/>
        </p:nvSpPr>
        <p:spPr>
          <a:xfrm rot="19622196">
            <a:off x="8294595" y="5088599"/>
            <a:ext cx="2752239" cy="869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Forensics</a:t>
            </a:r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832B1DD-7903-4859-8C07-0F552C9BDDD7}"/>
              </a:ext>
            </a:extLst>
          </p:cNvPr>
          <p:cNvSpPr txBox="1">
            <a:spLocks/>
          </p:cNvSpPr>
          <p:nvPr/>
        </p:nvSpPr>
        <p:spPr>
          <a:xfrm rot="20283917">
            <a:off x="1184902" y="3425486"/>
            <a:ext cx="3024448" cy="100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2060"/>
                </a:solidFill>
              </a:rPr>
              <a:t>cryptography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70CEA93-AB25-4F76-8FF3-28E915AE2C54}"/>
              </a:ext>
            </a:extLst>
          </p:cNvPr>
          <p:cNvSpPr txBox="1">
            <a:spLocks/>
          </p:cNvSpPr>
          <p:nvPr/>
        </p:nvSpPr>
        <p:spPr>
          <a:xfrm rot="20283917">
            <a:off x="5520228" y="898700"/>
            <a:ext cx="3024448" cy="100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chemeClr val="accent5"/>
                </a:solidFill>
              </a:rPr>
              <a:t>spyware</a:t>
            </a:r>
            <a:endParaRPr lang="en-IN" sz="3200" dirty="0">
              <a:solidFill>
                <a:schemeClr val="accent5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1AB6206-30CD-41A2-97F4-05492DB3D097}"/>
              </a:ext>
            </a:extLst>
          </p:cNvPr>
          <p:cNvSpPr txBox="1">
            <a:spLocks/>
          </p:cNvSpPr>
          <p:nvPr/>
        </p:nvSpPr>
        <p:spPr>
          <a:xfrm rot="20283917">
            <a:off x="4114527" y="4874090"/>
            <a:ext cx="3024448" cy="1003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phishing</a:t>
            </a:r>
            <a:endParaRPr lang="en-IN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80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1B98-9024-46B5-B2AC-3119EDFB3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Terminologies!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67124-C216-487D-A864-A70CD925C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99981"/>
            <a:ext cx="10058400" cy="4050792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ADWARE</a:t>
            </a:r>
          </a:p>
          <a:p>
            <a:r>
              <a:rPr lang="en-GB" dirty="0"/>
              <a:t>BRUTEFORCE</a:t>
            </a:r>
          </a:p>
          <a:p>
            <a:r>
              <a:rPr lang="en-GB" dirty="0"/>
              <a:t>DOS</a:t>
            </a:r>
          </a:p>
          <a:p>
            <a:r>
              <a:rPr lang="en-GB" dirty="0"/>
              <a:t>DDOS</a:t>
            </a:r>
          </a:p>
          <a:p>
            <a:r>
              <a:rPr lang="en-GB" dirty="0"/>
              <a:t>ENCRPTION</a:t>
            </a:r>
          </a:p>
          <a:p>
            <a:r>
              <a:rPr lang="en-GB" dirty="0"/>
              <a:t>MALWARE</a:t>
            </a:r>
          </a:p>
          <a:p>
            <a:r>
              <a:rPr lang="en-GB" dirty="0"/>
              <a:t>PAYLOAD</a:t>
            </a:r>
          </a:p>
          <a:p>
            <a:r>
              <a:rPr lang="en-GB" dirty="0"/>
              <a:t>PHISHING</a:t>
            </a:r>
          </a:p>
          <a:p>
            <a:r>
              <a:rPr lang="en-GB" dirty="0"/>
              <a:t>RANSOMWARE</a:t>
            </a:r>
          </a:p>
          <a:p>
            <a:r>
              <a:rPr lang="en-GB" dirty="0"/>
              <a:t>RAT</a:t>
            </a:r>
          </a:p>
          <a:p>
            <a:r>
              <a:rPr lang="en-GB" dirty="0"/>
              <a:t>SPOOFING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9157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1D80-6BE2-4D79-BC30-584F7753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Cyber security field??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4128-E9B9-4D40-954B-6FC151B8B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SYSTEM SECURITY PENETRATION TESING</a:t>
            </a:r>
          </a:p>
          <a:p>
            <a:r>
              <a:rPr lang="en-GB" dirty="0"/>
              <a:t>WEBSITE SECURITY PENETRATION TESING</a:t>
            </a:r>
          </a:p>
          <a:p>
            <a:r>
              <a:rPr lang="en-GB" dirty="0"/>
              <a:t>APPLICATION SECURITY PENETRATION TESING</a:t>
            </a:r>
          </a:p>
          <a:p>
            <a:r>
              <a:rPr lang="en-GB" dirty="0"/>
              <a:t>NETWORK SECURITY PENETRATION TESING</a:t>
            </a:r>
          </a:p>
          <a:p>
            <a:r>
              <a:rPr lang="en-GB" dirty="0"/>
              <a:t>IOT SECURITY </a:t>
            </a:r>
          </a:p>
          <a:p>
            <a:r>
              <a:rPr lang="en-GB" dirty="0"/>
              <a:t>CLOUD SECURITY</a:t>
            </a:r>
          </a:p>
          <a:p>
            <a:r>
              <a:rPr lang="en-GB" dirty="0"/>
              <a:t>API SECURITY</a:t>
            </a:r>
          </a:p>
          <a:p>
            <a:r>
              <a:rPr lang="en-GB" dirty="0"/>
              <a:t>LOT MORE ……….</a:t>
            </a:r>
          </a:p>
        </p:txBody>
      </p:sp>
    </p:spTree>
    <p:extLst>
      <p:ext uri="{BB962C8B-B14F-4D97-AF65-F5344CB8AC3E}">
        <p14:creationId xmlns:p14="http://schemas.microsoft.com/office/powerpoint/2010/main" val="497258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CC0D-3156-4F8E-9906-1C99F228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20EF5-1074-458F-B1C2-3269E4A1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89557-DE75-44A0-952D-34CF0542F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64008"/>
            <a:ext cx="12192000" cy="67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FF2DF-0E80-4769-A2A6-13B9D86D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FORENSICS?? I MEAN (DIGITAL)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F77BB-1B2B-4E34-8192-7C134EB2F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026152" cy="4050792"/>
          </a:xfrm>
        </p:spPr>
        <p:txBody>
          <a:bodyPr>
            <a:normAutofit/>
          </a:bodyPr>
          <a:lstStyle/>
          <a:p>
            <a:pPr algn="just"/>
            <a:r>
              <a:rPr lang="en-GB" sz="2400" dirty="0"/>
              <a:t>Digital  forensics is a modern day field of forensic science, which deals with the </a:t>
            </a:r>
            <a:r>
              <a:rPr lang="en-GB" sz="2400" b="1" dirty="0">
                <a:solidFill>
                  <a:srgbClr val="FF0000"/>
                </a:solidFill>
              </a:rPr>
              <a:t>recovery</a:t>
            </a:r>
            <a:r>
              <a:rPr lang="en-GB" sz="2400" dirty="0"/>
              <a:t>  and </a:t>
            </a:r>
            <a:r>
              <a:rPr lang="en-GB" sz="2400" b="1" dirty="0">
                <a:solidFill>
                  <a:srgbClr val="FF0000"/>
                </a:solidFill>
              </a:rPr>
              <a:t>investigation</a:t>
            </a:r>
            <a:r>
              <a:rPr lang="en-GB" sz="2400" dirty="0"/>
              <a:t> of material found in digital devices</a:t>
            </a:r>
          </a:p>
          <a:p>
            <a:pPr algn="just"/>
            <a:endParaRPr lang="en-GB" sz="2400" dirty="0"/>
          </a:p>
          <a:p>
            <a:pPr marL="0" indent="0" algn="just">
              <a:buNone/>
            </a:pPr>
            <a:endParaRPr lang="en-GB" sz="2400" dirty="0"/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9983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866F-18DB-46D9-AEBE-16206751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 !!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424DE-4096-45A6-9D04-FDA91ECE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Identifying the leak within an organization</a:t>
            </a:r>
          </a:p>
          <a:p>
            <a:endParaRPr lang="en-GB" dirty="0"/>
          </a:p>
          <a:p>
            <a:r>
              <a:rPr lang="en-GB" dirty="0"/>
              <a:t>Accessing the possible damage that occurred during a breach</a:t>
            </a:r>
          </a:p>
          <a:p>
            <a:endParaRPr lang="en-GB" dirty="0"/>
          </a:p>
          <a:p>
            <a:r>
              <a:rPr lang="en-GB" dirty="0"/>
              <a:t>Reconstruct crime scene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02FF3-8D13-4069-B621-3A3C53921CBB}"/>
              </a:ext>
            </a:extLst>
          </p:cNvPr>
          <p:cNvSpPr/>
          <p:nvPr/>
        </p:nvSpPr>
        <p:spPr>
          <a:xfrm>
            <a:off x="789611" y="5553301"/>
            <a:ext cx="106127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Every contact by a criminal leaves behind a trace</a:t>
            </a:r>
          </a:p>
        </p:txBody>
      </p:sp>
    </p:spTree>
    <p:extLst>
      <p:ext uri="{BB962C8B-B14F-4D97-AF65-F5344CB8AC3E}">
        <p14:creationId xmlns:p14="http://schemas.microsoft.com/office/powerpoint/2010/main" val="1416928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C491-6C59-42B8-8FD0-F6752CE5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Procedure please??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8A050-BBFA-46AA-99C8-53AEF029B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Identification – identify crime scene / crime happen</a:t>
            </a:r>
          </a:p>
          <a:p>
            <a:endParaRPr lang="en-GB" dirty="0"/>
          </a:p>
          <a:p>
            <a:r>
              <a:rPr lang="en-GB" dirty="0"/>
              <a:t>Preservation – Warrant, first responder, seize evidence, transport FSL</a:t>
            </a:r>
          </a:p>
          <a:p>
            <a:endParaRPr lang="en-GB" dirty="0"/>
          </a:p>
          <a:p>
            <a:r>
              <a:rPr lang="en-GB" dirty="0"/>
              <a:t>Extraction – bit-by-bit copy, md5, SHA, chain of custody</a:t>
            </a:r>
          </a:p>
          <a:p>
            <a:endParaRPr lang="en-GB" dirty="0"/>
          </a:p>
          <a:p>
            <a:r>
              <a:rPr lang="en-GB" dirty="0"/>
              <a:t>Interpretation – Analysis</a:t>
            </a:r>
          </a:p>
          <a:p>
            <a:endParaRPr lang="en-GB" dirty="0"/>
          </a:p>
          <a:p>
            <a:r>
              <a:rPr lang="en-GB" dirty="0"/>
              <a:t>Documentation – Report generation</a:t>
            </a:r>
          </a:p>
          <a:p>
            <a:endParaRPr lang="en-GB" dirty="0"/>
          </a:p>
          <a:p>
            <a:r>
              <a:rPr lang="en-GB" dirty="0"/>
              <a:t>Presentation – Show evidence at court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9302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AA8A-551E-419C-B0CE-B23B3D833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Penetration testing??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C0DF2-EC18-45CC-85F4-9466EB720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800" b="0" i="0" dirty="0">
                <a:effectLst/>
              </a:rPr>
              <a:t>A penetration test, also known as a </a:t>
            </a:r>
            <a:r>
              <a:rPr lang="en-GB" sz="2800" b="0" i="0" dirty="0">
                <a:solidFill>
                  <a:srgbClr val="FF0000"/>
                </a:solidFill>
                <a:effectLst/>
              </a:rPr>
              <a:t>pen-test</a:t>
            </a:r>
            <a:r>
              <a:rPr lang="en-GB" sz="2800" b="0" i="0" dirty="0">
                <a:effectLst/>
              </a:rPr>
              <a:t> or </a:t>
            </a:r>
            <a:r>
              <a:rPr lang="en-GB" sz="2800" b="0" i="0" dirty="0">
                <a:solidFill>
                  <a:srgbClr val="FF0000"/>
                </a:solidFill>
                <a:effectLst/>
              </a:rPr>
              <a:t>ethical hacking</a:t>
            </a:r>
            <a:r>
              <a:rPr lang="en-GB" sz="2800" b="0" i="0" dirty="0">
                <a:effectLst/>
              </a:rPr>
              <a:t>, is an authorized simulated cyberattack on a computer system, performed to evaluate the security of the system.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3227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8ED5-9813-41B3-8C3E-216D00F1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Penetration testing phases: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0760-16F1-4D4B-B3E8-447AE8C68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RECONNAISANCE (INFORMATION GATHERING)</a:t>
            </a:r>
          </a:p>
          <a:p>
            <a:r>
              <a:rPr lang="en-GB" sz="2400" dirty="0"/>
              <a:t>SCANNING</a:t>
            </a:r>
          </a:p>
          <a:p>
            <a:r>
              <a:rPr lang="en-GB" sz="2400" dirty="0"/>
              <a:t>GAINING ACCESS</a:t>
            </a:r>
          </a:p>
          <a:p>
            <a:r>
              <a:rPr lang="en-GB" sz="2400" dirty="0"/>
              <a:t>MAINTAINING ACCESS</a:t>
            </a:r>
          </a:p>
          <a:p>
            <a:r>
              <a:rPr lang="en-IN" sz="2400" dirty="0"/>
              <a:t>COVERING TRACKS</a:t>
            </a:r>
          </a:p>
        </p:txBody>
      </p:sp>
    </p:spTree>
    <p:extLst>
      <p:ext uri="{BB962C8B-B14F-4D97-AF65-F5344CB8AC3E}">
        <p14:creationId xmlns:p14="http://schemas.microsoft.com/office/powerpoint/2010/main" val="102210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4B33B-568B-4EE5-A6EF-9DC2CDE2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RECONNAISSANCE TYPES!!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5DBA3-97D5-4EDD-A7BF-9F59093E1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ACTIVE RECONNAISSANCE :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b="1" i="0" dirty="0">
                <a:effectLst/>
              </a:rPr>
              <a:t>Active</a:t>
            </a:r>
            <a:r>
              <a:rPr lang="en-GB" b="0" i="0" dirty="0">
                <a:effectLst/>
              </a:rPr>
              <a:t> </a:t>
            </a:r>
            <a:r>
              <a:rPr lang="en-GB" b="1" i="0" dirty="0">
                <a:effectLst/>
              </a:rPr>
              <a:t>reconnaissance</a:t>
            </a:r>
            <a:r>
              <a:rPr lang="en-GB" b="0" i="0" dirty="0">
                <a:effectLst/>
              </a:rPr>
              <a:t> occurs when the attacker engages directly with the targeted system to acquire information on it.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b="0" i="0" dirty="0">
                <a:effectLst/>
              </a:rPr>
              <a:t>This form of </a:t>
            </a:r>
            <a:r>
              <a:rPr lang="en-GB" b="1" i="0" dirty="0">
                <a:effectLst/>
              </a:rPr>
              <a:t>reconnaissance</a:t>
            </a:r>
            <a:r>
              <a:rPr lang="en-GB" b="0" i="0" dirty="0">
                <a:effectLst/>
              </a:rPr>
              <a:t> is faster to perform and generally yields more actionable information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PASSIVE RECONNAISSANCE :</a:t>
            </a:r>
          </a:p>
          <a:p>
            <a:pPr marL="0" indent="0">
              <a:buNone/>
            </a:pPr>
            <a:r>
              <a:rPr lang="en-GB" b="0" i="0" dirty="0">
                <a:effectLst/>
              </a:rPr>
              <a:t>	</a:t>
            </a:r>
            <a:r>
              <a:rPr lang="en-GB" b="1" i="0" dirty="0">
                <a:effectLst/>
              </a:rPr>
              <a:t>Passive</a:t>
            </a:r>
            <a:r>
              <a:rPr lang="en-GB" b="0" i="0" dirty="0">
                <a:effectLst/>
              </a:rPr>
              <a:t> </a:t>
            </a:r>
            <a:r>
              <a:rPr lang="en-GB" b="1" i="0" dirty="0">
                <a:effectLst/>
              </a:rPr>
              <a:t>reconnaissance</a:t>
            </a:r>
            <a:r>
              <a:rPr lang="en-GB" b="0" i="0" dirty="0">
                <a:effectLst/>
              </a:rPr>
              <a:t> occurs when information is gathered from the targeted system without engaging with the system directly.</a:t>
            </a:r>
          </a:p>
        </p:txBody>
      </p:sp>
    </p:spTree>
    <p:extLst>
      <p:ext uri="{BB962C8B-B14F-4D97-AF65-F5344CB8AC3E}">
        <p14:creationId xmlns:p14="http://schemas.microsoft.com/office/powerpoint/2010/main" val="2032064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AE89B-F873-42FB-86ED-738980F8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scanning: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32981-D691-4189-B9BA-5E7EF7FF6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Wireshark</a:t>
            </a:r>
          </a:p>
          <a:p>
            <a:r>
              <a:rPr lang="en-GB" dirty="0"/>
              <a:t>Nmap (Network Mapper)</a:t>
            </a:r>
          </a:p>
          <a:p>
            <a:r>
              <a:rPr lang="en-GB" dirty="0"/>
              <a:t>Nessus </a:t>
            </a:r>
          </a:p>
          <a:p>
            <a:r>
              <a:rPr lang="en-GB" dirty="0"/>
              <a:t>Nikto</a:t>
            </a:r>
          </a:p>
          <a:p>
            <a:r>
              <a:rPr lang="en-GB" dirty="0"/>
              <a:t>Acutenix</a:t>
            </a:r>
          </a:p>
          <a:p>
            <a:r>
              <a:rPr lang="en-IN" dirty="0"/>
              <a:t>Metasploit Framework</a:t>
            </a:r>
          </a:p>
          <a:p>
            <a:r>
              <a:rPr lang="en-IN" dirty="0"/>
              <a:t>OpenVAS</a:t>
            </a:r>
          </a:p>
          <a:p>
            <a:r>
              <a:rPr lang="en-IN" dirty="0"/>
              <a:t>Intruder</a:t>
            </a:r>
          </a:p>
          <a:p>
            <a:r>
              <a:rPr lang="en-IN" dirty="0"/>
              <a:t>Qualys</a:t>
            </a:r>
          </a:p>
        </p:txBody>
      </p:sp>
    </p:spTree>
    <p:extLst>
      <p:ext uri="{BB962C8B-B14F-4D97-AF65-F5344CB8AC3E}">
        <p14:creationId xmlns:p14="http://schemas.microsoft.com/office/powerpoint/2010/main" val="4085252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C1EFB-CB3F-4346-A339-D46AA73F2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1" y="1085714"/>
            <a:ext cx="4514850" cy="2152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2EFF6-E291-41F1-9838-5FA32A746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816" y="3619637"/>
            <a:ext cx="5742367" cy="2296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EE78A5-747E-4353-B2B1-0AAF1B644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031" y="1322690"/>
            <a:ext cx="3589361" cy="1678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54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495BB-ED08-4F13-8EC7-0940DF1AC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0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2C3C-8207-427E-B4E2-E5162D15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Gaining access??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83DF8-1748-4B4A-B9C1-B696D9E06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415870"/>
          </a:xfrm>
        </p:spPr>
        <p:txBody>
          <a:bodyPr/>
          <a:lstStyle/>
          <a:p>
            <a:r>
              <a:rPr lang="en-GB" dirty="0"/>
              <a:t>Metasploit Framework</a:t>
            </a:r>
          </a:p>
          <a:p>
            <a:r>
              <a:rPr lang="en-IN" dirty="0"/>
              <a:t>John The Ripper</a:t>
            </a:r>
          </a:p>
          <a:p>
            <a:r>
              <a:rPr lang="en-IN" dirty="0"/>
              <a:t>IronWASP</a:t>
            </a:r>
          </a:p>
          <a:p>
            <a:r>
              <a:rPr lang="en-IN" dirty="0"/>
              <a:t>SQL MAP</a:t>
            </a:r>
          </a:p>
          <a:p>
            <a:r>
              <a:rPr lang="en-IN" dirty="0"/>
              <a:t>SQL NINJA</a:t>
            </a:r>
          </a:p>
          <a:p>
            <a:r>
              <a:rPr lang="en-IN" dirty="0"/>
              <a:t>Maltego</a:t>
            </a:r>
          </a:p>
          <a:p>
            <a:r>
              <a:rPr lang="en-IN" dirty="0"/>
              <a:t>Burp  Suite</a:t>
            </a:r>
          </a:p>
          <a:p>
            <a:r>
              <a:rPr lang="en-IN" dirty="0"/>
              <a:t>NetStumbler</a:t>
            </a:r>
          </a:p>
          <a:p>
            <a:r>
              <a:rPr lang="en-IN" dirty="0"/>
              <a:t>Aircrack-ng</a:t>
            </a:r>
          </a:p>
          <a:p>
            <a:r>
              <a:rPr lang="en-IN" dirty="0"/>
              <a:t>Ettercap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7811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3EAA-353A-47A8-8286-1AD24ECBA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C1B66-373F-4059-8F94-2B4F87B02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04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0A6E-3226-4054-BC84-E6082DEA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Clearing tracks!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317F-4AF1-4468-B455-0D7996C83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TOOLS (CC CLEANER, etc,.)</a:t>
            </a:r>
          </a:p>
          <a:p>
            <a:r>
              <a:rPr lang="en-GB" dirty="0"/>
              <a:t>BASED ON THE OPERATING SYSTEM CLEARING ENTRY LOGS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0145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890A-D2CE-430F-AC50-165B4718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Methodology</a:t>
            </a:r>
            <a:endParaRPr lang="en-IN" dirty="0"/>
          </a:p>
        </p:txBody>
      </p:sp>
      <p:pic>
        <p:nvPicPr>
          <p:cNvPr id="3074" name="Picture 2" descr="Techno Hackers: Phases of Malicious Hacking">
            <a:extLst>
              <a:ext uri="{FF2B5EF4-FFF2-40B4-BE49-F238E27FC236}">
                <a16:creationId xmlns:a16="http://schemas.microsoft.com/office/drawing/2014/main" id="{E6663621-04C4-4DC5-B2AC-B53C35CC6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2176819"/>
            <a:ext cx="4076700" cy="3819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1325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43394D-64DC-40F8-9E1B-B62E567FA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25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C520AA-82CB-46C2-B73F-0DA35AF43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44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2D3EE8-BE8E-406C-815D-056DB8961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36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45C85-0D3D-4631-9CA1-9AAFA14DD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3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D753-70A5-4C88-BBD8-E33B98D5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CA85C-81B8-4E58-8F62-41063A232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AC5D7-32A5-47B5-8DD3-CB6E5C697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23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D035FF-1E57-463E-97E3-2043F7F58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55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B0E0CF-202B-447B-9236-B02FF6F71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86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9BCC3-1E5E-466B-B80B-16B622E6C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2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8B1697-6BA9-4BFD-9F0D-C0C4B4F70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7" y="0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EDCEA-7002-4102-A970-F8378DD6F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9C3453-0269-4A3E-A48F-2C10F6312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79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23E0A7D-5DA7-4182-A590-EA852D709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76" y="3412"/>
            <a:ext cx="30861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A9EEDE-BD33-4EFB-BF2D-F16EFA5CE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27926F-0FD1-4B6E-AA86-6D6356D8A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27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65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6AB387-5984-4EF4-AD48-AA49B01F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51021">
            <a:off x="220993" y="683312"/>
            <a:ext cx="4352925" cy="153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597A30-3737-445A-8DC3-7B36C1FAD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564" y="1510482"/>
            <a:ext cx="4362450" cy="153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41B36-6FE2-4542-88AF-0C1C98492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97245">
            <a:off x="6210610" y="2739553"/>
            <a:ext cx="4257675" cy="160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75D370-0EF9-4792-A556-A3859DF11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30257">
            <a:off x="423689" y="3717648"/>
            <a:ext cx="5414401" cy="12521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05236F-F3A3-48D6-AF33-21A4E4FE5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945" y="174527"/>
            <a:ext cx="2122369" cy="2088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A1F6A1-0264-4E6B-A2BE-4A01DD62A2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20422">
            <a:off x="6035342" y="4771990"/>
            <a:ext cx="5943600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EF6DBC-E818-463E-A747-45F37BDC4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884197">
            <a:off x="1114993" y="5244167"/>
            <a:ext cx="4677317" cy="98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212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2DD817-F37C-4310-AEA5-D50BAF541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6" y="409432"/>
            <a:ext cx="4581099" cy="2576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7B935-C02C-422F-BD3B-7B3EF4044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45" y="3742827"/>
            <a:ext cx="7620000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683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BF1A02-0C33-46B8-95C7-82F5CAAA8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B96CF-C828-41E1-A251-28333EDDA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0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61E3A8-FBEA-4836-BA0F-5B97FFBB04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30861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2AF1C0-CC94-4DC1-BA0B-11A46867E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921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453</TotalTime>
  <Words>603</Words>
  <Application>Microsoft Office PowerPoint</Application>
  <PresentationFormat>Widescreen</PresentationFormat>
  <Paragraphs>153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Rockwell</vt:lpstr>
      <vt:lpstr>Rockwell Condensed</vt:lpstr>
      <vt:lpstr>Wingdings</vt:lpstr>
      <vt:lpstr>Wood Type</vt:lpstr>
      <vt:lpstr>Cyber-sec intro</vt:lpstr>
      <vt:lpstr>Security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Hacks!!!! – SOCIAL ENGINEERING……</vt:lpstr>
      <vt:lpstr>PowerPoint Presentation</vt:lpstr>
      <vt:lpstr>AGENDA</vt:lpstr>
      <vt:lpstr>Why do you hack buddy???</vt:lpstr>
      <vt:lpstr>Types of Hackers</vt:lpstr>
      <vt:lpstr>Skills needed??</vt:lpstr>
      <vt:lpstr>Hacker ??</vt:lpstr>
      <vt:lpstr>Hacking?</vt:lpstr>
      <vt:lpstr>DIFFERENCE BETWEEN hacking &amp; CYBER Security</vt:lpstr>
      <vt:lpstr>Cyber security</vt:lpstr>
      <vt:lpstr>Terminologies!</vt:lpstr>
      <vt:lpstr>Cyber security field??</vt:lpstr>
      <vt:lpstr>PowerPoint Presentation</vt:lpstr>
      <vt:lpstr>FORENSICS?? I MEAN (DIGITAL)</vt:lpstr>
      <vt:lpstr>Reason !!</vt:lpstr>
      <vt:lpstr>Procedure please??</vt:lpstr>
      <vt:lpstr>Penetration testing??</vt:lpstr>
      <vt:lpstr>Penetration testing phases:</vt:lpstr>
      <vt:lpstr>RECONNAISSANCE TYPES!!</vt:lpstr>
      <vt:lpstr>scanning:</vt:lpstr>
      <vt:lpstr>PowerPoint Presentation</vt:lpstr>
      <vt:lpstr>Gaining access??</vt:lpstr>
      <vt:lpstr>PowerPoint Presentation</vt:lpstr>
      <vt:lpstr>PowerPoint Presentation</vt:lpstr>
      <vt:lpstr>Clearing tracks!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Cyber-sec intro</dc:title>
  <dc:creator>Mohamed Rahman</dc:creator>
  <cp:lastModifiedBy>Mohamed Rahman</cp:lastModifiedBy>
  <cp:revision>10</cp:revision>
  <dcterms:created xsi:type="dcterms:W3CDTF">2021-10-15T12:29:00Z</dcterms:created>
  <dcterms:modified xsi:type="dcterms:W3CDTF">2021-10-22T01:34:45Z</dcterms:modified>
</cp:coreProperties>
</file>